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61" r:id="rId6"/>
    <p:sldId id="259" r:id="rId7"/>
    <p:sldId id="260" r:id="rId8"/>
    <p:sldId id="262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8F21ED-126A-43F8-B660-BDC194E2559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1B27AA-7F60-4620-8108-71FC638A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Crisis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Los Angeles Unified School District</a:t>
            </a:r>
          </a:p>
          <a:p>
            <a:r>
              <a:rPr lang="en-US" sz="2400" dirty="0" smtClean="0"/>
              <a:t>Thomas Waldman</a:t>
            </a:r>
          </a:p>
          <a:p>
            <a:r>
              <a:rPr lang="en-US" dirty="0" smtClean="0"/>
              <a:t>Director of Communications &amp; Media Relations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7772399" cy="48768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Second-largest school district in the nation.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LAUSD </a:t>
            </a:r>
            <a:r>
              <a:rPr lang="en-US" sz="1800" dirty="0"/>
              <a:t>covers an area of 710 square miles.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Student Enrollment: 655,716 </a:t>
            </a:r>
            <a:endParaRPr lang="en-US" sz="1800" dirty="0" smtClean="0"/>
          </a:p>
          <a:p>
            <a:pPr marL="587693" lvl="1" indent="-285750">
              <a:buFont typeface="Arial" pitchFamily="34" charset="0"/>
              <a:buChar char="•"/>
            </a:pPr>
            <a:r>
              <a:rPr lang="en-US" sz="1800" dirty="0" smtClean="0"/>
              <a:t>Student Characteristics</a:t>
            </a:r>
          </a:p>
          <a:p>
            <a:pPr marL="867093" lvl="2" indent="-285750">
              <a:buFont typeface="Arial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anguages spoken: 92 </a:t>
            </a:r>
          </a:p>
          <a:p>
            <a:pPr marL="867093" lvl="2" indent="-285750">
              <a:buFont typeface="Arial" pitchFamily="34" charset="0"/>
              <a:buChar char="•"/>
            </a:pPr>
            <a:r>
              <a:rPr lang="en-US" sz="1800" dirty="0" smtClean="0"/>
              <a:t>Percentage of students who qualify for </a:t>
            </a:r>
          </a:p>
          <a:p>
            <a:pPr marL="581343" lvl="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free/reduced-priced lunch: 80%</a:t>
            </a:r>
          </a:p>
          <a:p>
            <a:pPr marL="867093" lvl="2" indent="-285750">
              <a:buFont typeface="Arial" pitchFamily="34" charset="0"/>
              <a:buChar char="•"/>
            </a:pPr>
            <a:r>
              <a:rPr lang="en-US" sz="1800" dirty="0" smtClean="0"/>
              <a:t>Graduation rate: 65%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Total facilities: 1,278 </a:t>
            </a:r>
          </a:p>
          <a:p>
            <a:pPr marL="301943" lvl="1" indent="0">
              <a:buNone/>
            </a:pPr>
            <a:r>
              <a:rPr lang="en-US" sz="1800" dirty="0" smtClean="0"/>
              <a:t>•Elementary 457     •Middle 86   •High 106  •Special Education 15  •</a:t>
            </a:r>
            <a:r>
              <a:rPr lang="en-US" sz="1800" dirty="0"/>
              <a:t>A</a:t>
            </a:r>
            <a:r>
              <a:rPr lang="en-US" sz="1800" dirty="0" smtClean="0"/>
              <a:t>dult 24</a:t>
            </a:r>
          </a:p>
          <a:p>
            <a:pPr marL="301943" lvl="1" indent="0">
              <a:buNone/>
            </a:pPr>
            <a:r>
              <a:rPr lang="en-US" sz="1800" dirty="0" smtClean="0"/>
              <a:t>•Early </a:t>
            </a:r>
            <a:r>
              <a:rPr lang="en-US" sz="1800" dirty="0"/>
              <a:t>E</a:t>
            </a:r>
            <a:r>
              <a:rPr lang="en-US" sz="1800" dirty="0" smtClean="0"/>
              <a:t>ducation 102  •Charter</a:t>
            </a:r>
            <a:r>
              <a:rPr lang="en-US" sz="1800" dirty="0"/>
              <a:t> </a:t>
            </a:r>
            <a:r>
              <a:rPr lang="en-US" sz="1800" dirty="0" smtClean="0"/>
              <a:t>229  •Magnet 21 </a:t>
            </a:r>
          </a:p>
          <a:p>
            <a:pPr marL="301943" lvl="1" indent="0">
              <a:buNone/>
            </a:pPr>
            <a:r>
              <a:rPr lang="en-US" sz="1800" dirty="0" smtClean="0"/>
              <a:t>•Skills </a:t>
            </a:r>
            <a:r>
              <a:rPr lang="en-US" sz="1800" dirty="0"/>
              <a:t>and R</a:t>
            </a:r>
            <a:r>
              <a:rPr lang="en-US" sz="1800" dirty="0" smtClean="0"/>
              <a:t>egional </a:t>
            </a:r>
            <a:r>
              <a:rPr lang="en-US" sz="1800" dirty="0"/>
              <a:t>O</a:t>
            </a:r>
            <a:r>
              <a:rPr lang="en-US" sz="1800" dirty="0" smtClean="0"/>
              <a:t>ccupational </a:t>
            </a:r>
            <a:r>
              <a:rPr lang="en-US" sz="1800" dirty="0"/>
              <a:t>C</a:t>
            </a:r>
            <a:r>
              <a:rPr lang="en-US" sz="1800" dirty="0" smtClean="0"/>
              <a:t>enters 10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School District Employees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Teachers: 27,999</a:t>
            </a: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Administrators: 2,098</a:t>
            </a: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Support Personnel: 25,959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Angeles Unified School District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5146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47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743200"/>
            <a:ext cx="7620000" cy="5029200"/>
          </a:xfrm>
        </p:spPr>
        <p:txBody>
          <a:bodyPr>
            <a:noAutofit/>
          </a:bodyPr>
          <a:lstStyle/>
          <a:p>
            <a:r>
              <a:rPr lang="en-US" sz="1800" dirty="0"/>
              <a:t>The Los Angeles Unified School District averages three major crises a month.  Many, though far from all, are triggered by accusations of inappropriate behavior by teachers and other employees – or </a:t>
            </a:r>
            <a:r>
              <a:rPr lang="en-US" sz="1800" dirty="0" smtClean="0"/>
              <a:t>by their arrest.</a:t>
            </a:r>
            <a:endParaRPr lang="en-US" sz="1800" dirty="0"/>
          </a:p>
          <a:p>
            <a:endParaRPr lang="en-US" sz="800" dirty="0" smtClean="0"/>
          </a:p>
          <a:p>
            <a:r>
              <a:rPr lang="en-US" sz="1800" dirty="0" smtClean="0"/>
              <a:t>Occasionally</a:t>
            </a:r>
            <a:r>
              <a:rPr lang="en-US" sz="1800" dirty="0"/>
              <a:t>, we </a:t>
            </a:r>
            <a:r>
              <a:rPr lang="en-US" sz="1800" dirty="0" smtClean="0"/>
              <a:t>receive information from </a:t>
            </a:r>
            <a:r>
              <a:rPr lang="en-US" sz="1800" dirty="0"/>
              <a:t>law enforcement </a:t>
            </a:r>
            <a:r>
              <a:rPr lang="en-US" sz="1800" dirty="0" smtClean="0"/>
              <a:t>sources that </a:t>
            </a:r>
            <a:r>
              <a:rPr lang="en-US" sz="1800" dirty="0"/>
              <a:t>an arrest is pending, and </a:t>
            </a:r>
            <a:r>
              <a:rPr lang="en-US" sz="1800" dirty="0" smtClean="0"/>
              <a:t>that a </a:t>
            </a:r>
            <a:r>
              <a:rPr lang="en-US" sz="1800" dirty="0"/>
              <a:t>news release </a:t>
            </a:r>
            <a:r>
              <a:rPr lang="en-US" sz="1800" dirty="0" smtClean="0"/>
              <a:t>will be issued at </a:t>
            </a:r>
            <a:r>
              <a:rPr lang="en-US" sz="1800" dirty="0"/>
              <a:t>a certain time.  Also, we have a very thorough </a:t>
            </a:r>
            <a:r>
              <a:rPr lang="en-US" sz="1800" dirty="0" smtClean="0"/>
              <a:t>incident reporting </a:t>
            </a:r>
            <a:r>
              <a:rPr lang="en-US" sz="1800" dirty="0"/>
              <a:t>system that we </a:t>
            </a:r>
            <a:r>
              <a:rPr lang="en-US" sz="1800" dirty="0" smtClean="0"/>
              <a:t>use </a:t>
            </a:r>
            <a:r>
              <a:rPr lang="en-US" sz="1800" dirty="0"/>
              <a:t>to </a:t>
            </a:r>
            <a:r>
              <a:rPr lang="en-US" sz="1800" dirty="0" smtClean="0"/>
              <a:t>determine whether </a:t>
            </a:r>
            <a:r>
              <a:rPr lang="en-US" sz="1800" dirty="0"/>
              <a:t>something </a:t>
            </a:r>
            <a:r>
              <a:rPr lang="en-US" sz="1800" dirty="0" smtClean="0"/>
              <a:t>may </a:t>
            </a:r>
            <a:r>
              <a:rPr lang="en-US" sz="1800" dirty="0"/>
              <a:t>attract news media attention.</a:t>
            </a:r>
          </a:p>
          <a:p>
            <a:endParaRPr lang="en-US" sz="800" dirty="0" smtClean="0"/>
          </a:p>
          <a:p>
            <a:r>
              <a:rPr lang="en-US" sz="1800" dirty="0" smtClean="0"/>
              <a:t>Communications to parents and guardians are sent via district letters, voice messages and social media channels.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4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Sandy Hook Statement from Dr. Deasy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343400" y="1905001"/>
            <a:ext cx="4495799" cy="3302000"/>
          </a:xfrm>
        </p:spPr>
        <p:txBody>
          <a:bodyPr/>
          <a:lstStyle/>
          <a:p>
            <a:r>
              <a:rPr lang="en-US" b="1" dirty="0">
                <a:latin typeface="Georgia" pitchFamily="18" charset="0"/>
              </a:rPr>
              <a:t>Over the past few days, numerous LAUSD parents have inquired about </a:t>
            </a:r>
            <a:r>
              <a:rPr lang="en-US" b="1" dirty="0" smtClean="0">
                <a:latin typeface="Georgia" pitchFamily="18" charset="0"/>
              </a:rPr>
              <a:t>school safety. Understandably</a:t>
            </a:r>
            <a:r>
              <a:rPr lang="en-US" b="1" dirty="0">
                <a:latin typeface="Georgia" pitchFamily="18" charset="0"/>
              </a:rPr>
              <a:t>, they seek reassurances that we are dedicated to the security of their children, and that we are mindful of any lessons that can be learned stemming from the Newtown tragedy. </a:t>
            </a:r>
            <a:r>
              <a:rPr lang="en-US" dirty="0"/>
              <a:t>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3" b="7063"/>
          <a:stretch>
            <a:fillRect/>
          </a:stretch>
        </p:blipFill>
        <p:spPr>
          <a:xfrm>
            <a:off x="838200" y="914400"/>
            <a:ext cx="3565525" cy="3962400"/>
          </a:xfrm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8" name="Picture 7" descr="LAPD patrol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114675" cy="2007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6962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68299"/>
            <a:ext cx="6417734" cy="939801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sz="2800" dirty="0" smtClean="0"/>
              <a:t>Passage of Proposition 30</a:t>
            </a:r>
          </a:p>
          <a:p>
            <a:pPr algn="l"/>
            <a:endParaRPr lang="en-US" dirty="0"/>
          </a:p>
        </p:txBody>
      </p:sp>
      <p:pic>
        <p:nvPicPr>
          <p:cNvPr id="4" name="Picture 3" descr="Screen Shot 2012-11-08 at 3.45.2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5228">
            <a:off x="2118496" y="1204007"/>
            <a:ext cx="3821134" cy="3707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823927"/>
            <a:ext cx="3592293" cy="464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980" y="4953000"/>
            <a:ext cx="7619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Passed </a:t>
            </a:r>
            <a:r>
              <a:rPr lang="en-US" smtClean="0"/>
              <a:t>by 55% of voters.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Restored current school calendar to 180 instructional days.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Rescinded furlough days for employees.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Maintained funding for free/reduced breakfast and lunch.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Prevented further teacher layoffs.</a:t>
            </a:r>
          </a:p>
        </p:txBody>
      </p:sp>
    </p:spTree>
    <p:extLst>
      <p:ext uri="{BB962C8B-B14F-4D97-AF65-F5344CB8AC3E}">
        <p14:creationId xmlns:p14="http://schemas.microsoft.com/office/powerpoint/2010/main" xmlns="" val="22210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26527"/>
            <a:ext cx="4221761" cy="3451225"/>
          </a:xfrm>
          <a:scene3d>
            <a:camera prst="orthographicFront">
              <a:rot lat="0" lon="0" rev="1200000"/>
            </a:camera>
            <a:lightRig rig="threePt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/>
              <a:t>South East High School Stabbing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200399"/>
            <a:ext cx="61341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4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86240"/>
            <a:ext cx="3528701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Facilities Employee, Former Priest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28160" y="25146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Monday, February 4, a crush of reporters reacting to a story in the Sunday newspaper inquired about the District’s hiring of an ex-priest who had admitted sexual misconduct with a minor before he was defrocked to work not as a teacher but in community outreach for our facilities department. </a:t>
            </a:r>
          </a:p>
        </p:txBody>
      </p:sp>
    </p:spTree>
    <p:extLst>
      <p:ext uri="{BB962C8B-B14F-4D97-AF65-F5344CB8AC3E}">
        <p14:creationId xmlns:p14="http://schemas.microsoft.com/office/powerpoint/2010/main" xmlns="" val="12507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133600"/>
            <a:ext cx="3446463" cy="34464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Maintain decorum with reporters.</a:t>
            </a:r>
          </a:p>
          <a:p>
            <a:r>
              <a:rPr lang="en-US" dirty="0" smtClean="0"/>
              <a:t>Try as much as possible to work in accordance with media.</a:t>
            </a:r>
          </a:p>
          <a:p>
            <a:r>
              <a:rPr lang="en-US" dirty="0" smtClean="0"/>
              <a:t>Establish your own priorities.</a:t>
            </a:r>
          </a:p>
          <a:p>
            <a:r>
              <a:rPr lang="en-US" dirty="0" smtClean="0"/>
              <a:t>Take nothing personally.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07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66497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8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</TotalTime>
  <Words>406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Crisis Communications</vt:lpstr>
      <vt:lpstr>Los Angeles Unified School District</vt:lpstr>
      <vt:lpstr>Crisis Communications</vt:lpstr>
      <vt:lpstr>Sandy Hook Statement from Dr. Deasy    </vt:lpstr>
      <vt:lpstr>Slide 5</vt:lpstr>
      <vt:lpstr>South East High School Stabbing</vt:lpstr>
      <vt:lpstr>Facilities Employee, Former Priest </vt:lpstr>
      <vt:lpstr>Reflection</vt:lpstr>
      <vt:lpstr>Slide 9</vt:lpstr>
    </vt:vector>
  </TitlesOfParts>
  <Company>Los Angeles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Communications</dc:title>
  <dc:creator>mayra.ramirez</dc:creator>
  <cp:lastModifiedBy>Thomas Waldman</cp:lastModifiedBy>
  <cp:revision>27</cp:revision>
  <dcterms:created xsi:type="dcterms:W3CDTF">2013-06-19T18:01:45Z</dcterms:created>
  <dcterms:modified xsi:type="dcterms:W3CDTF">2013-06-25T23:59:29Z</dcterms:modified>
</cp:coreProperties>
</file>